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AA-96E4-43C3-9C0B-56A8D8E11ABC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27EC51-9332-47AC-A277-F3835A14B4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AA-96E4-43C3-9C0B-56A8D8E11ABC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EC51-9332-47AC-A277-F3835A14B4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AA-96E4-43C3-9C0B-56A8D8E11ABC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EC51-9332-47AC-A277-F3835A14B4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AA-96E4-43C3-9C0B-56A8D8E11ABC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27EC51-9332-47AC-A277-F3835A14B4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AA-96E4-43C3-9C0B-56A8D8E11ABC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EC51-9332-47AC-A277-F3835A14B4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AA-96E4-43C3-9C0B-56A8D8E11ABC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EC51-9332-47AC-A277-F3835A14B4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AA-96E4-43C3-9C0B-56A8D8E11ABC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927EC51-9332-47AC-A277-F3835A14B4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AA-96E4-43C3-9C0B-56A8D8E11ABC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EC51-9332-47AC-A277-F3835A14B4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AA-96E4-43C3-9C0B-56A8D8E11ABC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EC51-9332-47AC-A277-F3835A14B4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AA-96E4-43C3-9C0B-56A8D8E11ABC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EC51-9332-47AC-A277-F3835A14B4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AA-96E4-43C3-9C0B-56A8D8E11ABC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EC51-9332-47AC-A277-F3835A14B4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5DABAA-96E4-43C3-9C0B-56A8D8E11ABC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27EC51-9332-47AC-A277-F3835A14B4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2">
                    <a:lumMod val="50000"/>
                  </a:schemeClr>
                </a:solidFill>
                <a:latin typeface="Lucida Bright" pitchFamily="18" charset="0"/>
              </a:rPr>
              <a:t>PROSEDUR AUDIT SELANJUTNYA</a:t>
            </a:r>
            <a:endParaRPr lang="id-ID" dirty="0">
              <a:solidFill>
                <a:schemeClr val="accent2">
                  <a:lumMod val="50000"/>
                </a:schemeClr>
              </a:solidFill>
              <a:latin typeface="Lucida Br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48324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Dalam prosedur analitikal substantif auditor membandingkan angka – angka atau hubungan – hubungan dalam atau diantara unsur – unsur laporan keuangan dari informasi yang dalam tahap memahami entitas dan dari bukti – bukti lain , auditor dapat mengembangkan suatu ekspektasi tertentu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Contoh : </a:t>
            </a:r>
          </a:p>
          <a:p>
            <a:pPr>
              <a:buNone/>
            </a:pPr>
            <a:r>
              <a:rPr lang="id-ID" dirty="0" smtClean="0"/>
              <a:t>Jika ada kenaikan dalam harga bahan baku atau upah , ekspektasinya ialah kenaikan dalam harga pokok penjualan ; ini selanjutnya tercermin dalam rasio atau hubungan laba kotor dan penjualan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697559"/>
          </a:xfrm>
        </p:spPr>
        <p:txBody>
          <a:bodyPr/>
          <a:lstStyle/>
          <a:p>
            <a:pPr>
              <a:buNone/>
            </a:pPr>
            <a:endParaRPr lang="id-ID" dirty="0"/>
          </a:p>
          <a:p>
            <a:pPr algn="just">
              <a:buNone/>
            </a:pPr>
            <a:r>
              <a:rPr lang="id-ID" dirty="0" smtClean="0"/>
              <a:t>	“Prosedur audit selanjutnya” ingin menegaskan bahwa ini serangkaian prosedur audit yang melanjutkan prosedur audit sebelumnya , yakni prosedur penelaian resiko (risk assesment procedures 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Ada 3 ISA yang menjadi acuan utama dalam bab ini , yakni :</a:t>
            </a:r>
          </a:p>
          <a:p>
            <a:pPr>
              <a:buNone/>
            </a:pPr>
            <a:endParaRPr lang="id-ID" dirty="0" smtClean="0"/>
          </a:p>
          <a:p>
            <a:pPr marL="514350" indent="-514350">
              <a:buAutoNum type="arabicPeriod"/>
            </a:pPr>
            <a:r>
              <a:rPr lang="id-ID" dirty="0" smtClean="0"/>
              <a:t>ISA 330 </a:t>
            </a:r>
          </a:p>
          <a:p>
            <a:pPr marL="514350" indent="-514350">
              <a:buAutoNum type="arabicPeriod"/>
            </a:pPr>
            <a:r>
              <a:rPr lang="id-ID" dirty="0" smtClean="0"/>
              <a:t> ISA 505 </a:t>
            </a:r>
          </a:p>
          <a:p>
            <a:pPr marL="514350" indent="-514350">
              <a:buAutoNum type="arabicPeriod"/>
            </a:pPr>
            <a:r>
              <a:rPr lang="id-ID" dirty="0" smtClean="0"/>
              <a:t> dan ISA 520.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/>
          <a:lstStyle/>
          <a:p>
            <a:pPr algn="ctr">
              <a:buNone/>
            </a:pPr>
            <a:r>
              <a:rPr lang="id-ID" dirty="0" smtClean="0"/>
              <a:t>PROSEDUR SUBSTANTIF &amp; UJI PENGENDALIAN  (ISA 330)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sz="2400" dirty="0" smtClean="0"/>
              <a:t>Substantive procedures : Suatu prosedur audit yang dirancang untuk mendeteksi salah saji material pada tingkat asersi . </a:t>
            </a:r>
          </a:p>
          <a:p>
            <a:pPr>
              <a:buNone/>
            </a:pPr>
            <a:r>
              <a:rPr lang="id-ID" sz="2400" dirty="0" smtClean="0"/>
              <a:t> Prosedur substantif dibagi menjadi 2 :</a:t>
            </a:r>
          </a:p>
          <a:p>
            <a:pPr marL="457200" indent="-457200">
              <a:buAutoNum type="arabicPeriod"/>
            </a:pPr>
            <a:r>
              <a:rPr lang="id-ID" sz="2400" dirty="0" smtClean="0"/>
              <a:t>Uji detail atau rincian atas jenis transaksi , saldo akun , dan disclousures</a:t>
            </a:r>
          </a:p>
          <a:p>
            <a:pPr marL="457200" indent="-457200">
              <a:buAutoNum type="arabicPeriod"/>
            </a:pPr>
            <a:r>
              <a:rPr lang="id-ID" sz="2400" dirty="0" smtClean="0"/>
              <a:t>Prosedur analitikal substantif </a:t>
            </a:r>
          </a:p>
          <a:p>
            <a:pPr marL="457200" indent="-457200">
              <a:buNone/>
            </a:pP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14356"/>
            <a:ext cx="840108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/>
              <a:t>Prosedur substantive dapat dilaksanakan auditor untuk :</a:t>
            </a:r>
          </a:p>
          <a:p>
            <a:pPr>
              <a:buNone/>
            </a:pPr>
            <a:endParaRPr lang="id-ID" sz="2800" dirty="0" smtClean="0"/>
          </a:p>
          <a:p>
            <a:pPr marL="514350" indent="-514350">
              <a:buAutoNum type="arabicPeriod"/>
            </a:pPr>
            <a:r>
              <a:rPr lang="id-ID" sz="2800" dirty="0" smtClean="0"/>
              <a:t>Mengumpulkan bukti tentang asersi yang menjadi dasar dan merupakan bagian yang tidak terpisahkan dalam saldo akun dan jenis transaksi 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Mendeteksi salah saji 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UJI PENGENDALIAN : Suatu prosedur audit yang dirancang untuk mngevaluasi berfungsinya secara efektif pengendalian untuk mencegah , atau mendeteksi dan memperbaiki salah saji yang material pada tingkat asersi . </a:t>
            </a:r>
          </a:p>
          <a:p>
            <a:pPr>
              <a:buNone/>
            </a:pPr>
            <a:endParaRPr lang="id-ID" sz="2400" dirty="0"/>
          </a:p>
          <a:p>
            <a:pPr>
              <a:buNone/>
            </a:pPr>
            <a:r>
              <a:rPr lang="id-ID" sz="2400" dirty="0" smtClean="0"/>
              <a:t>Uji pengendalian dilakukan auditor untuk mengumpulkan bukti mengenai berfungsinya secara efektif untuk asersi internal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KONFIRMASI EKSTERNAL (ISA 505)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“Tujuan auditor dalam menggunakan prosedur konfirmasi eksternal , ialah merancang dan melaksanakan prosedur untuk memperoleh bukti audit yang relevan dan andal .”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40108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Hal – hal yang perlu diperhatikan atau dipertimbangkan auditor dalam melaksanakan prosedur konfirmasi eksternal : 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Mengetahui pemberi konfirmasi </a:t>
            </a:r>
          </a:p>
          <a:p>
            <a:pPr marL="514350" indent="-514350">
              <a:buNone/>
            </a:pPr>
            <a:r>
              <a:rPr lang="id-ID" sz="2400" dirty="0" smtClean="0"/>
              <a:t>	Jawaban konfirmasi akan lebih andal jika diberikan oleh pejabat yang mempunyai pengetahuan mengenai apa yang dikonfirmasikanya </a:t>
            </a:r>
          </a:p>
          <a:p>
            <a:pPr marL="514350" indent="-514350">
              <a:buAutoNum type="arabicPeriod" startAt="2"/>
            </a:pPr>
            <a:r>
              <a:rPr lang="id-ID" sz="2400" dirty="0" smtClean="0"/>
              <a:t>Kemauan / Kemampuan menjawab </a:t>
            </a:r>
          </a:p>
          <a:p>
            <a:pPr marL="514350" indent="-514350">
              <a:buNone/>
            </a:pPr>
            <a:r>
              <a:rPr lang="id-ID" sz="2400" dirty="0" smtClean="0"/>
              <a:t>	Pertimbngkan andal / tidaknya bukti audit yang diperoleh jika yang menjawab : </a:t>
            </a:r>
          </a:p>
          <a:p>
            <a:pPr marL="514350" indent="-514350">
              <a:buNone/>
            </a:pPr>
            <a:r>
              <a:rPr lang="id-ID" sz="2400" dirty="0" smtClean="0"/>
              <a:t>	- memandang jawaban konfirmasi sebagai membuang waktu dan biaya .</a:t>
            </a:r>
          </a:p>
          <a:p>
            <a:pPr marL="514350" indent="-514350">
              <a:buNone/>
            </a:pPr>
            <a:r>
              <a:rPr lang="id-ID" sz="2400" dirty="0" smtClean="0"/>
              <a:t>	- Tidak menganggap penting permintaan konfirmasi 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PROSEDUR  ANALITIKAL SUBSTANTIF (ISA 520)</a:t>
            </a:r>
          </a:p>
          <a:p>
            <a:pPr>
              <a:buNone/>
            </a:pPr>
            <a:r>
              <a:rPr lang="id-ID" dirty="0" smtClean="0"/>
              <a:t>Prosedur analitikal substantive prosedur yang menggunakan hubungan antara data keuangan dan data non-keuangan yang dapat diperkirakan 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</TotalTime>
  <Words>226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PROSEDUR AUDIT SELANJUTNYA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PROSEDUR AUDIT SELANJUTNYA</dc:title>
  <dc:creator>HP</dc:creator>
  <cp:lastModifiedBy>XP</cp:lastModifiedBy>
  <cp:revision>14</cp:revision>
  <dcterms:created xsi:type="dcterms:W3CDTF">2013-12-31T09:28:53Z</dcterms:created>
  <dcterms:modified xsi:type="dcterms:W3CDTF">2014-01-13T15:32:07Z</dcterms:modified>
</cp:coreProperties>
</file>